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7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1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80" d="100"/>
          <a:sy n="80" d="100"/>
        </p:scale>
        <p:origin x="-918" y="18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4284" y="2514601"/>
            <a:ext cx="715048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4284" y="4777381"/>
            <a:ext cx="715048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4362" y="4321159"/>
            <a:ext cx="1511762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8612" y="4529542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6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302" y="624110"/>
            <a:ext cx="7138299" cy="128089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4284" y="2133600"/>
            <a:ext cx="7141317" cy="377762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19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2074562"/>
            <a:ext cx="7141317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84" y="3581400"/>
            <a:ext cx="7141317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3" y="3166528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3244141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45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4285" y="2136707"/>
            <a:ext cx="3463992" cy="376739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2083" y="2136707"/>
            <a:ext cx="3463517" cy="376739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787784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88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4131" y="2226626"/>
            <a:ext cx="311414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4283" y="2802889"/>
            <a:ext cx="3463993" cy="3105703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7501" y="2223398"/>
            <a:ext cx="31126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78191" y="2799661"/>
            <a:ext cx="3461987" cy="3105703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787784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50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300" y="624110"/>
            <a:ext cx="7138300" cy="128089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7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8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3" y="446088"/>
            <a:ext cx="2848716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8785" y="446090"/>
            <a:ext cx="4106815" cy="5414963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3" y="1598613"/>
            <a:ext cx="2848716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6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4800600"/>
            <a:ext cx="714131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04284" y="634965"/>
            <a:ext cx="7141317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4" y="5367338"/>
            <a:ext cx="714131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4910661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3830" y="4983089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0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609600"/>
            <a:ext cx="7141317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84" y="4354046"/>
            <a:ext cx="714131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3166528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3244141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7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467" y="609600"/>
            <a:ext cx="6618719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17303" y="3505200"/>
            <a:ext cx="612504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84" y="4354046"/>
            <a:ext cx="714131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63" y="3166528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3830" y="3244141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59010" y="648005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0328" y="290530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127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2438402"/>
            <a:ext cx="7141317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4" y="5181600"/>
            <a:ext cx="7141317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3" y="4910661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3830" y="4983089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10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370467" y="609600"/>
            <a:ext cx="6618719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04283" y="4343400"/>
            <a:ext cx="72456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3" y="5181600"/>
            <a:ext cx="72456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63" y="4910661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3830" y="4983089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59010" y="648005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0328" y="2905306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8476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84" y="627407"/>
            <a:ext cx="7141316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04284" y="4343400"/>
            <a:ext cx="7141317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4284" y="5181600"/>
            <a:ext cx="7141317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4910661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3830" y="4983089"/>
            <a:ext cx="633726" cy="365125"/>
          </a:xfrm>
        </p:spPr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35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25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1746" y="627407"/>
            <a:ext cx="1794143" cy="5283817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4284" y="627407"/>
            <a:ext cx="5109377" cy="528381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3" y="711194"/>
            <a:ext cx="1471552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4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1463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2123" y="205"/>
            <a:ext cx="2114961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9812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7300" y="624110"/>
            <a:ext cx="71383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84" y="2133600"/>
            <a:ext cx="7141317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20100" y="6135090"/>
            <a:ext cx="830245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05381-0608-42C3-9F17-9D5E30F2041E}" type="datetimeFigureOut">
              <a:rPr lang="en-US" smtClean="0"/>
              <a:t>8/16/2021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04283" y="6135810"/>
            <a:ext cx="6192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3830" y="787784"/>
            <a:ext cx="6337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F16296-95F9-4F87-97E7-0BA243A4A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5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รูปภาพ 28">
            <a:extLst>
              <a:ext uri="{FF2B5EF4-FFF2-40B4-BE49-F238E27FC236}">
                <a16:creationId xmlns:a16="http://schemas.microsoft.com/office/drawing/2014/main" xmlns="" id="{D7C252C7-6512-460B-8D98-F7B42E45B53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663" y="3298440"/>
            <a:ext cx="9576063" cy="3463345"/>
          </a:xfrm>
          <a:prstGeom prst="rect">
            <a:avLst/>
          </a:prstGeom>
        </p:spPr>
      </p:pic>
      <p:pic>
        <p:nvPicPr>
          <p:cNvPr id="32" name="รูปภาพ 31">
            <a:extLst>
              <a:ext uri="{FF2B5EF4-FFF2-40B4-BE49-F238E27FC236}">
                <a16:creationId xmlns:a16="http://schemas.microsoft.com/office/drawing/2014/main" xmlns="" id="{3517B97E-1835-4B7A-837A-95A60593F831}"/>
              </a:ext>
            </a:extLst>
          </p:cNvPr>
          <p:cNvPicPr/>
          <p:nvPr/>
        </p:nvPicPr>
        <p:blipFill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378" y="637674"/>
            <a:ext cx="1633596" cy="1684689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xmlns="" id="{F6DBB7E4-7808-445D-8FF9-B350C3DC4D6F}"/>
              </a:ext>
            </a:extLst>
          </p:cNvPr>
          <p:cNvSpPr txBox="1"/>
          <p:nvPr/>
        </p:nvSpPr>
        <p:spPr>
          <a:xfrm>
            <a:off x="7471611" y="2033079"/>
            <a:ext cx="2393211" cy="2755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solidFill>
                  <a:srgbClr val="7030A0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ในกรณีที่การใช้ประโยชน์ในที่ดินหรือสิ่งปลูกสร้างเปลี่ยนแปลงไป</a:t>
            </a:r>
            <a:endParaRPr lang="en-US" sz="2000" b="1" dirty="0">
              <a:solidFill>
                <a:srgbClr val="7030A0"/>
              </a:solidFill>
              <a:latin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rgbClr val="FF0000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ให้ผู้เสียภาษีแจ้ง</a:t>
            </a:r>
          </a:p>
          <a:p>
            <a:pPr algn="ctr">
              <a:lnSpc>
                <a:spcPct val="115000"/>
              </a:lnSpc>
            </a:pPr>
            <a:r>
              <a:rPr lang="th-TH" b="1" dirty="0">
                <a:solidFill>
                  <a:srgbClr val="FF0000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การเปลี่ยนแปลงภายใน </a:t>
            </a:r>
            <a:r>
              <a:rPr lang="th-TH" sz="2400" b="1" dirty="0">
                <a:solidFill>
                  <a:srgbClr val="FF0000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60</a:t>
            </a:r>
            <a:r>
              <a:rPr lang="th-TH" b="1" dirty="0">
                <a:solidFill>
                  <a:srgbClr val="FF0000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 วัน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solidFill>
                  <a:srgbClr val="7030A0"/>
                </a:solidFill>
                <a:latin typeface="Calibri" panose="020F0502020204030204" pitchFamily="34" charset="0"/>
                <a:cs typeface="TH SarabunPSK" panose="020B0500040200020003" pitchFamily="34" charset="-34"/>
              </a:rPr>
              <a:t>นับแต่วันที่มีการเปลี่ยนแปลง   </a:t>
            </a:r>
            <a:endParaRPr lang="en-US" sz="2000" b="1" dirty="0">
              <a:solidFill>
                <a:srgbClr val="7030A0"/>
              </a:solidFill>
              <a:latin typeface="Calibri" panose="020F0502020204030204" pitchFamily="34" charset="0"/>
              <a:cs typeface="TH SarabunPSK" panose="020B0500040200020003" pitchFamily="34" charset="-34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1400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*มาตรา 33  พ.ร.บ.ภาษีที่ดินและสิ่งปลูกสร้าง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pSp>
        <p:nvGrpSpPr>
          <p:cNvPr id="7" name="กลุ่ม 6">
            <a:extLst>
              <a:ext uri="{FF2B5EF4-FFF2-40B4-BE49-F238E27FC236}">
                <a16:creationId xmlns:a16="http://schemas.microsoft.com/office/drawing/2014/main" xmlns="" id="{9190DB58-2A4C-42CA-B5AD-0BC25F80DDCA}"/>
              </a:ext>
            </a:extLst>
          </p:cNvPr>
          <p:cNvGrpSpPr/>
          <p:nvPr/>
        </p:nvGrpSpPr>
        <p:grpSpPr>
          <a:xfrm>
            <a:off x="286808" y="617638"/>
            <a:ext cx="3350315" cy="6067200"/>
            <a:chOff x="371032" y="728059"/>
            <a:chExt cx="3350315" cy="5395909"/>
          </a:xfrm>
        </p:grpSpPr>
        <p:pic>
          <p:nvPicPr>
            <p:cNvPr id="1035" name="Picture 11" descr="คำนวณภาษีที่ดินและสิ่งปลูกสร้าง ที่ดินราคาเท่านี้ เสียภาษีอัตราเท่าไหร่ |  TOOKTEE">
              <a:extLst>
                <a:ext uri="{FF2B5EF4-FFF2-40B4-BE49-F238E27FC236}">
                  <a16:creationId xmlns:a16="http://schemas.microsoft.com/office/drawing/2014/main" xmlns="" id="{53BF9D01-16DF-4A2C-B9FC-805BDBD259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62" b="11962"/>
            <a:stretch/>
          </p:blipFill>
          <p:spPr bwMode="auto">
            <a:xfrm>
              <a:off x="1074407" y="728059"/>
              <a:ext cx="2027582" cy="1153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กล่องข้อความ 7">
              <a:extLst>
                <a:ext uri="{FF2B5EF4-FFF2-40B4-BE49-F238E27FC236}">
                  <a16:creationId xmlns:a16="http://schemas.microsoft.com/office/drawing/2014/main" xmlns="" id="{CD7F9C75-1BF1-4ED3-841A-1880BA96EF9A}"/>
                </a:ext>
              </a:extLst>
            </p:cNvPr>
            <p:cNvSpPr txBox="1"/>
            <p:nvPr/>
          </p:nvSpPr>
          <p:spPr>
            <a:xfrm>
              <a:off x="371032" y="1780516"/>
              <a:ext cx="3350315" cy="4343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th-TH" sz="2800" b="1" spc="5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76200" dist="50800" dir="5400000" algn="tl">
                      <a:srgbClr val="000000">
                        <a:alpha val="65000"/>
                      </a:srgb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th-TH" sz="2000" u="sng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H SarabunPSK" panose="020B0500040200020003" pitchFamily="34" charset="-34"/>
                </a:rPr>
                <a:t>ผู้</a:t>
              </a:r>
              <a:r>
                <a:rPr lang="th-TH" sz="2000" b="1" u="sng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H SarabunPSK" panose="020B0500040200020003" pitchFamily="34" charset="-34"/>
                </a:rPr>
                <a:t>เสียภาษี เจ้าของที่ดินหรือสิ่งปลูกสร้าง หรือผู้ครอบครองหรือผู้ทำประโยชน์ในที่ดินหรือสิ่งปลูกสร้างอันเป็นทรัพย์สินของรัฐ</a:t>
              </a:r>
              <a:endParaRPr lang="en-US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sz="1600" b="1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  <a:cs typeface="Cordia New" panose="020B0304020202020204" pitchFamily="34" charset="-34"/>
                </a:rPr>
                <a:t>	</a:t>
              </a:r>
              <a:r>
                <a:rPr 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</a:t>
              </a:r>
              <a:r>
                <a:rPr lang="th-TH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แจ้งรายการที่ดินและสิ่งปลูกสร้าง </a:t>
              </a:r>
              <a:endPara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sz="1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H SarabunPSK" panose="020B0500040200020003" pitchFamily="34" charset="-34"/>
                </a:rPr>
                <a:t>       </a:t>
              </a:r>
              <a:r>
                <a:rPr lang="th-TH" sz="1600" b="1" dirty="0">
                  <a:solidFill>
                    <a:srgbClr val="00B0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	</a:t>
              </a:r>
              <a:r>
                <a:rPr lang="th-TH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-ภายในวันที่ 22 มกราคม </a:t>
              </a:r>
              <a:r>
                <a:rPr lang="th-TH" b="1" dirty="0" smtClean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2563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sz="1400" b="1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  <a:cs typeface="Cordia New" panose="020B0304020202020204" pitchFamily="34" charset="-34"/>
                </a:rPr>
                <a:t>	</a:t>
              </a:r>
              <a:r>
                <a:rPr 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</a:t>
              </a:r>
              <a:r>
                <a:rPr lang="th-TH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ประเภทราคาประเมินทุนทรัพย์</a:t>
              </a:r>
            </a:p>
            <a:p>
              <a:pPr>
                <a:lnSpc>
                  <a:spcPct val="115000"/>
                </a:lnSpc>
              </a:pPr>
              <a:r>
                <a:rPr lang="th-TH" sz="1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	</a:t>
              </a:r>
              <a:r>
                <a:rPr lang="th-TH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-ภายในวันที่ 1  เมษายน  </a:t>
              </a:r>
              <a:r>
                <a:rPr lang="th-TH" b="1" dirty="0" smtClean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2563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sz="1400" b="1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  <a:cs typeface="Cordia New" panose="020B0304020202020204" pitchFamily="34" charset="-34"/>
                </a:rPr>
                <a:t>	</a:t>
              </a:r>
              <a:r>
                <a:rPr 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</a:t>
              </a:r>
              <a:r>
                <a:rPr lang="th-TH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แจ้งประเมินภาษีให้แก่ผู้เสียภาษี</a:t>
              </a:r>
              <a:endPara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        -ภายในวันที่เมษายน  </a:t>
              </a:r>
              <a:r>
                <a:rPr lang="th-TH" b="1" dirty="0" smtClean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2563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sz="1400" b="1" dirty="0">
                  <a:effectLst/>
                  <a:latin typeface="TH SarabunPSK" panose="020B0500040200020003" pitchFamily="34" charset="-34"/>
                  <a:ea typeface="Calibri" panose="020F0502020204030204" pitchFamily="34" charset="0"/>
                  <a:cs typeface="Cordia New" panose="020B0304020202020204" pitchFamily="34" charset="-34"/>
                </a:rPr>
                <a:t>	</a:t>
              </a:r>
              <a:r>
                <a:rPr 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</a:t>
              </a:r>
              <a:r>
                <a:rPr lang="th-TH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ชำระภาษีตามแบบแจ้งประเมิน</a:t>
              </a:r>
              <a:endPara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sz="1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H SarabunPSK" panose="020B0500040200020003" pitchFamily="34" charset="-34"/>
                </a:rPr>
                <a:t>       	</a:t>
              </a:r>
              <a:r>
                <a:rPr lang="th-TH" sz="1600" b="1" dirty="0">
                  <a:solidFill>
                    <a:srgbClr val="00B0F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</a:t>
              </a:r>
              <a:r>
                <a:rPr lang="th-TH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-ภายในวันที่มิถุนายน  </a:t>
              </a:r>
              <a:r>
                <a:rPr lang="th-TH" b="1" dirty="0" smtClean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2563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	</a:t>
              </a:r>
              <a:r>
                <a:rPr 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</a:t>
              </a:r>
              <a:r>
                <a:rPr lang="th-TH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ผ่อนชำระภาษี</a:t>
              </a:r>
              <a:endPara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TH SarabunPSK" panose="020B0500040200020003" pitchFamily="34" charset="-34"/>
              </a:endParaRPr>
            </a:p>
            <a:p>
              <a:pPr>
                <a:lnSpc>
                  <a:spcPct val="115000"/>
                </a:lnSpc>
              </a:pPr>
              <a:r>
                <a:rPr lang="th-TH" sz="1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H SarabunPSK" panose="020B0500040200020003" pitchFamily="34" charset="-34"/>
                </a:rPr>
                <a:t>      	</a:t>
              </a:r>
              <a:r>
                <a:rPr lang="th-TH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-ภายในวันที่มิถุนายน-สิงหาคม  </a:t>
              </a:r>
              <a:r>
                <a:rPr lang="th-TH" b="1" dirty="0" smtClean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2563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</p:grpSp>
      <p:grpSp>
        <p:nvGrpSpPr>
          <p:cNvPr id="12" name="กลุ่ม 11">
            <a:extLst>
              <a:ext uri="{FF2B5EF4-FFF2-40B4-BE49-F238E27FC236}">
                <a16:creationId xmlns:a16="http://schemas.microsoft.com/office/drawing/2014/main" xmlns="" id="{90B03CE1-4E9C-42D7-B9FE-F81E9D6561C7}"/>
              </a:ext>
            </a:extLst>
          </p:cNvPr>
          <p:cNvGrpSpPr/>
          <p:nvPr/>
        </p:nvGrpSpPr>
        <p:grpSpPr>
          <a:xfrm>
            <a:off x="3717755" y="617638"/>
            <a:ext cx="3848189" cy="4005818"/>
            <a:chOff x="3977786" y="653733"/>
            <a:chExt cx="3550195" cy="4005818"/>
          </a:xfrm>
        </p:grpSpPr>
        <p:pic>
          <p:nvPicPr>
            <p:cNvPr id="1028" name="Picture 4" descr="ภาษีป้าย | อบรมบัญชี, เก็บชั่วโมง CPD">
              <a:extLst>
                <a:ext uri="{FF2B5EF4-FFF2-40B4-BE49-F238E27FC236}">
                  <a16:creationId xmlns:a16="http://schemas.microsoft.com/office/drawing/2014/main" xmlns="" id="{C19ADB3C-6875-47D2-ADE5-0F18E2EF31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"/>
            <a:stretch/>
          </p:blipFill>
          <p:spPr bwMode="auto">
            <a:xfrm>
              <a:off x="4493786" y="653733"/>
              <a:ext cx="2388278" cy="1296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xmlns="" id="{6635D595-B05D-462C-9E8A-2AFC19AA7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7786" y="1935728"/>
              <a:ext cx="3550195" cy="27238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altLang="en-US" sz="2000" b="1" u="sng" dirty="0">
                  <a:solidFill>
                    <a:srgbClr val="FF000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ผู้เสียภาษี :เจ้าของหรือผู้ครอบครองป้าย</a:t>
              </a:r>
              <a:endParaRPr lang="en-US" altLang="en-US" sz="2000" b="1" u="sng" dirty="0">
                <a:solidFill>
                  <a:srgbClr val="FF0000"/>
                </a:solidFill>
                <a:latin typeface="Calibri" panose="020F0502020204030204" pitchFamily="34" charset="0"/>
                <a:cs typeface="TH SarabunPSK" panose="020B0500040200020003" pitchFamily="34" charset="-34"/>
              </a:endParaRPr>
            </a:p>
            <a:p>
              <a:pPr marR="0" lvl="0" indent="0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alt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•ยื่นแบบ     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มกราคม – มีนาคม </a:t>
              </a:r>
              <a:r>
                <a:rPr lang="th-TH" altLang="en-US" sz="1700" b="1" dirty="0" smtClean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2563</a:t>
              </a:r>
              <a:endParaRPr lang="en-US" altLang="en-US" sz="1700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th-TH" alt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•ชำระภาษี  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ภายใน</a:t>
              </a:r>
              <a:r>
                <a:rPr lang="th-TH" altLang="en-US" sz="1600" b="1" dirty="0">
                  <a:solidFill>
                    <a:srgbClr val="00B05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</a:t>
              </a:r>
              <a:r>
                <a:rPr lang="th-TH" altLang="en-US" sz="2000" b="1" dirty="0">
                  <a:solidFill>
                    <a:srgbClr val="FF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15</a:t>
              </a:r>
              <a:r>
                <a:rPr lang="th-TH" altLang="en-US" sz="1600" b="1" dirty="0">
                  <a:solidFill>
                    <a:srgbClr val="00B05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วัน นับแต่วันได้รับแจ้งประเมิน</a:t>
              </a:r>
              <a:endParaRPr lang="en-US" altLang="en-US" sz="1700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alt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•เงินเพิ่ม</a:t>
              </a:r>
              <a:endParaRPr lang="en-US" alt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TH SarabunPSK" panose="020B0500040200020003" pitchFamily="34" charset="-34"/>
              </a:endParaRPr>
            </a:p>
            <a:p>
              <a:pPr marR="0" lvl="0" indent="0" defTabSz="91440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altLang="en-US" sz="1600" b="1" dirty="0">
                  <a:solidFill>
                    <a:srgbClr val="00B05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  </a:t>
              </a:r>
              <a:r>
                <a:rPr lang="en-US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(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1</a:t>
              </a:r>
              <a:r>
                <a:rPr lang="en-US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)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.ไม่ยื่นแบบภายในกำหนด เสียเงินเพิ่ม 10</a:t>
              </a:r>
              <a:r>
                <a:rPr lang="en-US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%  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ของภาษี</a:t>
              </a:r>
              <a:endParaRPr lang="en-US" altLang="en-US" sz="1700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th-TH" altLang="en-US" sz="1600" b="1" dirty="0">
                  <a:solidFill>
                    <a:srgbClr val="00B05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  </a:t>
              </a:r>
              <a:r>
                <a:rPr lang="en-US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(2).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ไม่ชำระภาษีภายใน 15 วัน นับแต่วันแจ้งประเมินคิดเงินเพิ่ม 2 </a:t>
              </a:r>
              <a:r>
                <a:rPr lang="en-US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% 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ของค่าภาษีต่อเดือน</a:t>
              </a:r>
              <a:endParaRPr lang="en-US" altLang="en-US" sz="1700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altLang="en-US" sz="2000" b="1" dirty="0">
                  <a:solidFill>
                    <a:srgbClr val="7030A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•บทกำหนดโทษ</a:t>
              </a:r>
              <a:r>
                <a:rPr lang="th-TH" altLang="en-US" b="1" dirty="0">
                  <a:solidFill>
                    <a:srgbClr val="FF0000"/>
                  </a:solidFill>
                  <a:latin typeface="Calibri" panose="020F0502020204030204" pitchFamily="34" charset="0"/>
                  <a:cs typeface="TH SarabunPSK" panose="020B0500040200020003" pitchFamily="34" charset="-34"/>
                </a:rPr>
                <a:t> </a:t>
              </a:r>
              <a:r>
                <a:rPr lang="th-TH" altLang="en-US" sz="1400" b="1" dirty="0">
                  <a:latin typeface="Calibri" panose="020F0502020204030204" pitchFamily="34" charset="0"/>
                  <a:cs typeface="TH SarabunPSK" panose="020B0500040200020003" pitchFamily="34" charset="-34"/>
                </a:rPr>
                <a:t> 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ไม่มายื่นแบบตามกำหนด มาตรา 35 ปรับ </a:t>
              </a:r>
              <a:r>
                <a:rPr lang="th-TH" altLang="en-US" sz="2000" b="1" dirty="0">
                  <a:solidFill>
                    <a:srgbClr val="FF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5</a:t>
              </a:r>
              <a:r>
                <a:rPr lang="en-US" altLang="en-US" sz="2000" b="1" dirty="0">
                  <a:solidFill>
                    <a:srgbClr val="FF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,</a:t>
              </a:r>
              <a:r>
                <a:rPr lang="th-TH" altLang="en-US" sz="2000" b="1" dirty="0">
                  <a:solidFill>
                    <a:srgbClr val="FF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000-50</a:t>
              </a:r>
              <a:r>
                <a:rPr lang="en-US" altLang="en-US" sz="2000" b="1" dirty="0">
                  <a:solidFill>
                    <a:srgbClr val="FF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,</a:t>
              </a:r>
              <a:r>
                <a:rPr lang="th-TH" altLang="en-US" sz="2000" b="1" dirty="0">
                  <a:solidFill>
                    <a:srgbClr val="FF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000</a:t>
              </a:r>
              <a:r>
                <a:rPr lang="th-TH" altLang="en-US" sz="1600" b="1" dirty="0">
                  <a:solidFill>
                    <a:srgbClr val="00B05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 </a:t>
              </a:r>
              <a:r>
                <a:rPr lang="th-TH" altLang="en-US" sz="1700" b="1" dirty="0">
                  <a:solidFill>
                    <a:schemeClr val="accent6">
                      <a:lumMod val="7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บาท</a:t>
              </a:r>
              <a:endParaRPr lang="en-US" altLang="en-US" sz="1700" b="1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</p:grpSp>
      <p:pic>
        <p:nvPicPr>
          <p:cNvPr id="1031" name="รูปภาพ 12">
            <a:extLst>
              <a:ext uri="{FF2B5EF4-FFF2-40B4-BE49-F238E27FC236}">
                <a16:creationId xmlns:a16="http://schemas.microsoft.com/office/drawing/2014/main" xmlns="" id="{5BC4C97F-C5C8-419D-B18C-94BF6696A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378078" y="2369177"/>
            <a:ext cx="261073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448A9D38-104B-448A-AF47-C1ACA6C17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8078" y="3763637"/>
            <a:ext cx="3085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Text Box 19">
            <a:extLst>
              <a:ext uri="{FF2B5EF4-FFF2-40B4-BE49-F238E27FC236}">
                <a16:creationId xmlns:a16="http://schemas.microsoft.com/office/drawing/2014/main" xmlns="" id="{B86B624E-885C-443C-9EB3-ADEB30110394}"/>
              </a:ext>
            </a:extLst>
          </p:cNvPr>
          <p:cNvSpPr txBox="1"/>
          <p:nvPr/>
        </p:nvSpPr>
        <p:spPr>
          <a:xfrm>
            <a:off x="0" y="-27163"/>
            <a:ext cx="9906000" cy="676339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h-TH" sz="3300" b="1" spc="50" dirty="0" smtClean="0">
                <a:solidFill>
                  <a:srgbClr val="002060"/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จดหมายข่าว </a:t>
            </a:r>
            <a:r>
              <a:rPr lang="th-TH" sz="3300" b="1" spc="50" dirty="0" smtClean="0">
                <a:ln>
                  <a:noFill/>
                </a:ln>
                <a:solidFill>
                  <a:srgbClr val="002060"/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th-TH" sz="3300" b="1" spc="50" dirty="0">
                <a:ln>
                  <a:noFill/>
                </a:ln>
                <a:solidFill>
                  <a:srgbClr val="002060"/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ภาษีที่ดินและสิ่งปลูกสร้าง  ภาษีป้าย  ประจำปี  </a:t>
            </a:r>
            <a:r>
              <a:rPr lang="th-TH" sz="3300" b="1" spc="50" dirty="0" smtClean="0">
                <a:ln>
                  <a:noFill/>
                </a:ln>
                <a:solidFill>
                  <a:srgbClr val="002060"/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2563</a:t>
            </a:r>
            <a:endParaRPr lang="en-US" sz="33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grpSp>
        <p:nvGrpSpPr>
          <p:cNvPr id="31" name="กลุ่ม 30">
            <a:extLst>
              <a:ext uri="{FF2B5EF4-FFF2-40B4-BE49-F238E27FC236}">
                <a16:creationId xmlns:a16="http://schemas.microsoft.com/office/drawing/2014/main" xmlns="" id="{484FFCCA-2148-46C9-9572-3E644DA46A3C}"/>
              </a:ext>
            </a:extLst>
          </p:cNvPr>
          <p:cNvGrpSpPr/>
          <p:nvPr/>
        </p:nvGrpSpPr>
        <p:grpSpPr>
          <a:xfrm>
            <a:off x="3795478" y="4739713"/>
            <a:ext cx="5853845" cy="1613077"/>
            <a:chOff x="3879702" y="4888268"/>
            <a:chExt cx="5853845" cy="1464525"/>
          </a:xfrm>
        </p:grpSpPr>
        <p:grpSp>
          <p:nvGrpSpPr>
            <p:cNvPr id="10" name="กลุ่ม 9">
              <a:extLst>
                <a:ext uri="{FF2B5EF4-FFF2-40B4-BE49-F238E27FC236}">
                  <a16:creationId xmlns:a16="http://schemas.microsoft.com/office/drawing/2014/main" xmlns="" id="{25FD94DC-43FE-46A5-A7C4-7ED3864B36EF}"/>
                </a:ext>
              </a:extLst>
            </p:cNvPr>
            <p:cNvGrpSpPr/>
            <p:nvPr/>
          </p:nvGrpSpPr>
          <p:grpSpPr>
            <a:xfrm>
              <a:off x="3879702" y="4888268"/>
              <a:ext cx="5853845" cy="1304951"/>
              <a:chOff x="3885953" y="4298721"/>
              <a:chExt cx="5315886" cy="1304951"/>
            </a:xfrm>
          </p:grpSpPr>
          <p:sp>
            <p:nvSpPr>
              <p:cNvPr id="25" name="รูปห้าเหลี่ยม 7">
                <a:extLst>
                  <a:ext uri="{FF2B5EF4-FFF2-40B4-BE49-F238E27FC236}">
                    <a16:creationId xmlns:a16="http://schemas.microsoft.com/office/drawing/2014/main" xmlns="" id="{DABEC816-491D-4490-B897-5A4E58C27259}"/>
                  </a:ext>
                </a:extLst>
              </p:cNvPr>
              <p:cNvSpPr/>
              <p:nvPr/>
            </p:nvSpPr>
            <p:spPr>
              <a:xfrm>
                <a:off x="3885953" y="4298722"/>
                <a:ext cx="834478" cy="537960"/>
              </a:xfrm>
              <a:prstGeom prst="homePlate">
                <a:avLst/>
              </a:prstGeom>
              <a:solidFill>
                <a:srgbClr val="FFC000"/>
              </a:solidFill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th-TH" sz="2000" b="1" dirty="0">
                    <a:solidFill>
                      <a:srgbClr val="002060"/>
                    </a:solidFill>
                    <a:effectLst/>
                    <a:latin typeface="TH Sarabun New" panose="020B0500040200020003" pitchFamily="34" charset="-34"/>
                    <a:ea typeface="Calibri" panose="020F0502020204030204" pitchFamily="34" charset="0"/>
                    <a:cs typeface="TH Sarabun New" panose="020B0500040200020003" pitchFamily="34" charset="-34"/>
                  </a:rPr>
                  <a:t>เบี้ยปรับ</a:t>
                </a:r>
                <a:endParaRPr lang="en-US" sz="1600" b="1" dirty="0">
                  <a:solidFill>
                    <a:srgbClr val="002060"/>
                  </a:solidFill>
                  <a:effectLst/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endParaRPr>
              </a:p>
            </p:txBody>
          </p:sp>
          <p:sp>
            <p:nvSpPr>
              <p:cNvPr id="28" name="กล่องข้อความ 27">
                <a:extLst>
                  <a:ext uri="{FF2B5EF4-FFF2-40B4-BE49-F238E27FC236}">
                    <a16:creationId xmlns:a16="http://schemas.microsoft.com/office/drawing/2014/main" xmlns="" id="{23362168-881C-4874-998F-BB04DEB4157C}"/>
                  </a:ext>
                </a:extLst>
              </p:cNvPr>
              <p:cNvSpPr txBox="1"/>
              <p:nvPr/>
            </p:nvSpPr>
            <p:spPr>
              <a:xfrm>
                <a:off x="4877035" y="4298721"/>
                <a:ext cx="4324804" cy="13049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thaiDist">
                  <a:lnSpc>
                    <a:spcPct val="115000"/>
                  </a:lnSpc>
                </a:pPr>
                <a:r>
                  <a:rPr lang="th-TH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ร้อยละ	10	ของภาษีชำระก่อนออกหนังสือแจ้งเตือน </a:t>
                </a:r>
                <a:endParaRPr lang="en-US" sz="1900" b="1" dirty="0">
                  <a:solidFill>
                    <a:srgbClr val="C0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endParaRPr>
              </a:p>
              <a:p>
                <a:pPr algn="thaiDist">
                  <a:lnSpc>
                    <a:spcPct val="115000"/>
                  </a:lnSpc>
                </a:pPr>
                <a:r>
                  <a:rPr lang="th-TH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ร้อยละ	</a:t>
                </a:r>
                <a:r>
                  <a:rPr lang="en-US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20</a:t>
                </a:r>
                <a:r>
                  <a:rPr lang="th-TH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	ของภาษีชำระภาษีในวันที่กำหนดไว้ในหนังสือแจ้งเตือน</a:t>
                </a:r>
                <a:endParaRPr lang="en-US" sz="1900" b="1" dirty="0">
                  <a:solidFill>
                    <a:srgbClr val="C0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endParaRPr>
              </a:p>
              <a:p>
                <a:pPr algn="thaiDist">
                  <a:lnSpc>
                    <a:spcPct val="115000"/>
                  </a:lnSpc>
                </a:pPr>
                <a:r>
                  <a:rPr lang="th-TH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ร้อยละ	</a:t>
                </a:r>
                <a:r>
                  <a:rPr lang="en-US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40</a:t>
                </a:r>
                <a:r>
                  <a:rPr lang="th-TH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	ของภาษีชำระเกินวันที่กำหนดไว้ในหนังสือแจ้งเตือน</a:t>
                </a:r>
                <a:endParaRPr lang="en-US" sz="1900" b="1" dirty="0">
                  <a:solidFill>
                    <a:srgbClr val="C0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endParaRPr>
              </a:p>
              <a:p>
                <a:pPr algn="thaiDist">
                  <a:lnSpc>
                    <a:spcPct val="115000"/>
                  </a:lnSpc>
                </a:pPr>
                <a:r>
                  <a:rPr lang="th-TH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ร้อยละ	</a:t>
                </a:r>
                <a:r>
                  <a:rPr lang="en-US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1</a:t>
                </a:r>
                <a:r>
                  <a:rPr lang="th-TH" sz="1900" b="1" dirty="0">
                    <a:solidFill>
                      <a:srgbClr val="C00000"/>
                    </a:solidFill>
                    <a:latin typeface="TH Sarabun New" panose="020B0500040200020003" pitchFamily="34" charset="-34"/>
                    <a:cs typeface="TH Sarabun New" panose="020B0500040200020003" pitchFamily="34" charset="-34"/>
                  </a:rPr>
                  <a:t>	ของค่าภาษี ชำระภาษีต่อเดือนที่ค้างชำระ</a:t>
                </a:r>
                <a:endParaRPr lang="en-US" sz="1900" b="1" dirty="0">
                  <a:solidFill>
                    <a:srgbClr val="C00000"/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endParaRPr>
              </a:p>
            </p:txBody>
          </p:sp>
        </p:grpSp>
        <p:sp>
          <p:nvSpPr>
            <p:cNvPr id="41" name="รูปห้าเหลี่ยม 7">
              <a:extLst>
                <a:ext uri="{FF2B5EF4-FFF2-40B4-BE49-F238E27FC236}">
                  <a16:creationId xmlns:a16="http://schemas.microsoft.com/office/drawing/2014/main" xmlns="" id="{1EAF68F7-E215-4E0A-A2BF-5282107099BD}"/>
                </a:ext>
              </a:extLst>
            </p:cNvPr>
            <p:cNvSpPr/>
            <p:nvPr/>
          </p:nvSpPr>
          <p:spPr>
            <a:xfrm>
              <a:off x="3889795" y="5814833"/>
              <a:ext cx="918926" cy="537960"/>
            </a:xfrm>
            <a:prstGeom prst="homePlate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th-TH" sz="2000" b="1" dirty="0">
                  <a:solidFill>
                    <a:srgbClr val="002060"/>
                  </a:solidFill>
                  <a:latin typeface="TH Sarabun New" panose="020B0500040200020003" pitchFamily="34" charset="-34"/>
                  <a:ea typeface="Calibri" panose="020F0502020204030204" pitchFamily="34" charset="0"/>
                  <a:cs typeface="TH Sarabun New" panose="020B0500040200020003" pitchFamily="34" charset="-34"/>
                </a:rPr>
                <a:t>เงินเพิ่ม</a:t>
              </a:r>
              <a:endParaRPr lang="en-US" sz="1600" b="1" dirty="0">
                <a:solidFill>
                  <a:srgbClr val="002060"/>
                </a:solidFill>
                <a:effectLst/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endParaRPr>
            </a:p>
          </p:txBody>
        </p:sp>
      </p:grpSp>
      <p:sp>
        <p:nvSpPr>
          <p:cNvPr id="43" name="กล่องข้อความ 42">
            <a:extLst>
              <a:ext uri="{FF2B5EF4-FFF2-40B4-BE49-F238E27FC236}">
                <a16:creationId xmlns:a16="http://schemas.microsoft.com/office/drawing/2014/main" xmlns="" id="{7097C2BB-E75F-4AA5-B0E0-9D78087753E8}"/>
              </a:ext>
            </a:extLst>
          </p:cNvPr>
          <p:cNvSpPr txBox="1"/>
          <p:nvPr/>
        </p:nvSpPr>
        <p:spPr>
          <a:xfrm>
            <a:off x="2303813" y="6343978"/>
            <a:ext cx="7508377" cy="463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h-TH" sz="2100" b="1" dirty="0" smtClean="0">
                <a:solidFill>
                  <a:srgbClr val="051BBB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                  กอง</a:t>
            </a:r>
            <a:r>
              <a:rPr lang="th-TH" sz="2100" b="1" dirty="0">
                <a:solidFill>
                  <a:srgbClr val="051BBB"/>
                </a:solidFill>
                <a:latin typeface="TH Sarabun New" panose="020B0500040200020003" pitchFamily="34" charset="-34"/>
                <a:ea typeface="Calibri" panose="020F0502020204030204" pitchFamily="34" charset="0"/>
                <a:cs typeface="TH Sarabun New" panose="020B0500040200020003" pitchFamily="34" charset="-34"/>
              </a:rPr>
              <a:t>คลัง   องค์การบริหารส่วนตำบลหงาว โทรศัพท์ 077-826714 , 077-826712</a:t>
            </a:r>
            <a:endParaRPr lang="en-US" sz="2100" b="1" dirty="0">
              <a:solidFill>
                <a:srgbClr val="051BBB"/>
              </a:solidFill>
              <a:latin typeface="TH Sarabun New" panose="020B0500040200020003" pitchFamily="34" charset="-34"/>
              <a:ea typeface="Calibri" panose="020F0502020204030204" pitchFamily="34" charset="0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5213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่อ">
  <a:themeElements>
    <a:clrScheme name="ช่อ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ช่อ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ช่อ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237</TotalTime>
  <Words>188</Words>
  <Application>Microsoft Office PowerPoint</Application>
  <PresentationFormat>กระดาษ A4 (210x297 มม.)</PresentationFormat>
  <Paragraphs>31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ช่อ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Luvang</dc:creator>
  <cp:lastModifiedBy>oNGAO21o</cp:lastModifiedBy>
  <cp:revision>17</cp:revision>
  <dcterms:created xsi:type="dcterms:W3CDTF">2021-03-25T13:27:26Z</dcterms:created>
  <dcterms:modified xsi:type="dcterms:W3CDTF">2021-08-16T08:25:20Z</dcterms:modified>
</cp:coreProperties>
</file>